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0"/>
    <p:restoredTop sz="67179" autoAdjust="0"/>
  </p:normalViewPr>
  <p:slideViewPr>
    <p:cSldViewPr snapToGrid="0" snapToObjects="1">
      <p:cViewPr varScale="1">
        <p:scale>
          <a:sx n="68" d="100"/>
          <a:sy n="68" d="100"/>
        </p:scale>
        <p:origin x="-64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447EF-B2CB-9445-8312-A8D03C95DEAD}" type="datetimeFigureOut">
              <a:rPr lang="en-US" smtClean="0"/>
              <a:t>3/7/16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D7E9C-7FC0-2C42-A54D-EB423124A728}" type="slidenum">
              <a:rPr lang="en-US" smtClean="0"/>
              <a:t>‹#›</a:t>
            </a:fld>
            <a:endParaRPr lang="en-US"/>
          </a:p>
        </p:txBody>
      </p:sp>
    </p:spTree>
    <p:extLst>
      <p:ext uri="{BB962C8B-B14F-4D97-AF65-F5344CB8AC3E}">
        <p14:creationId xmlns:p14="http://schemas.microsoft.com/office/powerpoint/2010/main" val="119757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r>
              <a:rPr lang="en-US" dirty="0" smtClean="0"/>
              <a:t>We’re so happy</a:t>
            </a:r>
            <a:r>
              <a:rPr lang="en-US" baseline="0" dirty="0" smtClean="0"/>
              <a:t> you’ve decided to teach “Staged Seduction: Selling Dreams in a Tokyo Host Club” in your Women’s Studies class. The following </a:t>
            </a:r>
            <a:r>
              <a:rPr lang="en-US" baseline="0" dirty="0" err="1" smtClean="0"/>
              <a:t>powerpoint</a:t>
            </a:r>
            <a:r>
              <a:rPr lang="en-US" baseline="0" dirty="0" smtClean="0"/>
              <a:t> is designed to assist in the facilitation of the key concepts in this book. This </a:t>
            </a:r>
            <a:r>
              <a:rPr lang="en-US" baseline="0" dirty="0" err="1" smtClean="0"/>
              <a:t>powerpoint</a:t>
            </a:r>
            <a:r>
              <a:rPr lang="en-US" baseline="0" dirty="0" smtClean="0"/>
              <a:t> is specifically designed to coincide with your teaching of chapter one and includes a breakdown of key terms, themes, important questions, and relevant cultural parallels to encourage increased student engagement and understanding of the material. We also hope this will make your job as the instructor a little easier. You are not required to use all or any of the information in this </a:t>
            </a:r>
            <a:r>
              <a:rPr lang="en-US" baseline="0" dirty="0" err="1" smtClean="0"/>
              <a:t>powerpoint</a:t>
            </a:r>
            <a:r>
              <a:rPr lang="en-US" baseline="0" dirty="0" smtClean="0"/>
              <a:t> but we hope you will. </a:t>
            </a:r>
          </a:p>
        </p:txBody>
      </p:sp>
      <p:sp>
        <p:nvSpPr>
          <p:cNvPr id="4" name="Slide Number Placeholder 3"/>
          <p:cNvSpPr>
            <a:spLocks noGrp="1"/>
          </p:cNvSpPr>
          <p:nvPr>
            <p:ph type="sldNum" sz="quarter" idx="10"/>
          </p:nvPr>
        </p:nvSpPr>
        <p:spPr/>
        <p:txBody>
          <a:bodyPr/>
          <a:lstStyle/>
          <a:p>
            <a:fld id="{08BD7E9C-7FC0-2C42-A54D-EB423124A728}" type="slidenum">
              <a:rPr lang="en-US" smtClean="0"/>
              <a:t>1</a:t>
            </a:fld>
            <a:endParaRPr lang="en-US"/>
          </a:p>
        </p:txBody>
      </p:sp>
    </p:spTree>
    <p:extLst>
      <p:ext uri="{BB962C8B-B14F-4D97-AF65-F5344CB8AC3E}">
        <p14:creationId xmlns:p14="http://schemas.microsoft.com/office/powerpoint/2010/main" val="28213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a:t>
            </a:r>
            <a:r>
              <a:rPr lang="en-US" baseline="0" dirty="0" smtClean="0"/>
              <a:t> handful of important terms from the first chapter. Many of these terms will continue to be essential throughout the duration of the book. You may present them to your class in the list form shown here, or you might consider asking your class to offer up their own key words and see which ones match up with the list provided here. If any of these key words are more relevant for your particular course theme feel free to emphasize them in relation to your course texts. </a:t>
            </a:r>
            <a:endParaRPr lang="en-US" dirty="0"/>
          </a:p>
        </p:txBody>
      </p:sp>
      <p:sp>
        <p:nvSpPr>
          <p:cNvPr id="4" name="Slide Number Placeholder 3"/>
          <p:cNvSpPr>
            <a:spLocks noGrp="1"/>
          </p:cNvSpPr>
          <p:nvPr>
            <p:ph type="sldNum" sz="quarter" idx="10"/>
          </p:nvPr>
        </p:nvSpPr>
        <p:spPr/>
        <p:txBody>
          <a:bodyPr/>
          <a:lstStyle/>
          <a:p>
            <a:fld id="{08BD7E9C-7FC0-2C42-A54D-EB423124A728}" type="slidenum">
              <a:rPr lang="en-US" smtClean="0"/>
              <a:t>2</a:t>
            </a:fld>
            <a:endParaRPr lang="en-US"/>
          </a:p>
        </p:txBody>
      </p:sp>
    </p:spTree>
    <p:extLst>
      <p:ext uri="{BB962C8B-B14F-4D97-AF65-F5344CB8AC3E}">
        <p14:creationId xmlns:p14="http://schemas.microsoft.com/office/powerpoint/2010/main" val="145934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D7E9C-7FC0-2C42-A54D-EB423124A728}" type="slidenum">
              <a:rPr lang="en-US" smtClean="0"/>
              <a:t>3</a:t>
            </a:fld>
            <a:endParaRPr lang="en-US"/>
          </a:p>
        </p:txBody>
      </p:sp>
    </p:spTree>
    <p:extLst>
      <p:ext uri="{BB962C8B-B14F-4D97-AF65-F5344CB8AC3E}">
        <p14:creationId xmlns:p14="http://schemas.microsoft.com/office/powerpoint/2010/main" val="117074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overwhelming prosperity of Tokyo’s economic situation during the 1980s lead to a surplus of young consumers with increased levels of disposable income. New developments like the Tokyo Tower and Parco (and later </a:t>
            </a:r>
            <a:r>
              <a:rPr lang="en-US" baseline="0" dirty="0" err="1" smtClean="0"/>
              <a:t>Roppongi</a:t>
            </a:r>
            <a:r>
              <a:rPr lang="en-US" baseline="0" dirty="0" smtClean="0"/>
              <a:t> Hills and Tokyo Midtown) capitalized on the desire of Tokyo’s citizens to be seen as players in a global, cosmopolitan world (28). With its spacious apartments, designer shops, exclusive restaurants and bars and high profile corporate tenants, these structures offered consumers the ability to participate in an aspirational identity that communicated youth, affluence and whimsy through the products on offer.   </a:t>
            </a:r>
          </a:p>
          <a:p>
            <a:endParaRPr lang="en-US" baseline="0" dirty="0" smtClean="0"/>
          </a:p>
          <a:p>
            <a:r>
              <a:rPr lang="en-US" baseline="0" dirty="0" smtClean="0"/>
              <a:t>Takeyama states in the book, “in the 1980s, nonnatives flocked to Japan’s media capital to experience the kind of consumer lifestyle they saw on television, in advertisements, and in lifestyle magazines”(29). The allure of the imagined Tokyo is very similar to the way that New York City is frequently depicted and sold to women in popular media. These are just two very popular American examples that portray a particular kind of luxury consumption as the key to identity creation and freedom. HBOs wildly successful show Sex and the City spawned a generation of female-friend groups where each member identifies as a “Miranda” or a “Carrie” etc. Sex and the City represented female liberation and empowerment primarily through consumption (whether the consumable good was shoes or men did not seem to matter much). New York City was the glamorous backdrop on which the four young, white, middle to upper class stars continually built their identity, one </a:t>
            </a:r>
            <a:r>
              <a:rPr lang="en-US" baseline="0" dirty="0" err="1" smtClean="0"/>
              <a:t>cosmo</a:t>
            </a:r>
            <a:r>
              <a:rPr lang="en-US" baseline="0" dirty="0" smtClean="0"/>
              <a:t> at a time. </a:t>
            </a:r>
            <a:endParaRPr lang="en-US" baseline="0" dirty="0" smtClean="0"/>
          </a:p>
          <a:p>
            <a:endParaRPr lang="en-US" baseline="0" dirty="0" smtClean="0"/>
          </a:p>
          <a:p>
            <a:r>
              <a:rPr lang="en-US" baseline="0" dirty="0" smtClean="0"/>
              <a:t>The 2009 film Confessions of a Shopaholic, based on Sophie Kinsella’s novel of the same name, follows young, white, fashion-addict Rebecca </a:t>
            </a:r>
            <a:r>
              <a:rPr lang="en-US" baseline="0" dirty="0" err="1" smtClean="0"/>
              <a:t>Bloomwood</a:t>
            </a:r>
            <a:r>
              <a:rPr lang="en-US" baseline="0" dirty="0" smtClean="0"/>
              <a:t>. We see </a:t>
            </a:r>
            <a:r>
              <a:rPr lang="en-US" baseline="0" dirty="0" err="1" smtClean="0"/>
              <a:t>Bloomwood</a:t>
            </a:r>
            <a:r>
              <a:rPr lang="en-US" baseline="0" dirty="0" smtClean="0"/>
              <a:t>, the Shopaholic of the title, try to navigate credit card debt and romantic relationships while juggling her persistent addiction to clothes, shoes, accessories, and almost any other product one might need. Though viewers are intended to perceive </a:t>
            </a:r>
            <a:r>
              <a:rPr lang="en-US" baseline="0" dirty="0" err="1" smtClean="0"/>
              <a:t>Bloomwood’s</a:t>
            </a:r>
            <a:r>
              <a:rPr lang="en-US" baseline="0" dirty="0" smtClean="0"/>
              <a:t> inability to curb her shopping as a pitiable (and decidedly feminine) addiction, the film’s resolution is not one in which </a:t>
            </a:r>
            <a:r>
              <a:rPr lang="en-US" baseline="0" dirty="0" err="1" smtClean="0"/>
              <a:t>Bloomwood</a:t>
            </a:r>
            <a:r>
              <a:rPr lang="en-US" baseline="0" dirty="0" smtClean="0"/>
              <a:t> renounces all her worldly </a:t>
            </a:r>
            <a:r>
              <a:rPr lang="en-US" baseline="0" dirty="0" err="1" smtClean="0"/>
              <a:t>posessions</a:t>
            </a:r>
            <a:r>
              <a:rPr lang="en-US" baseline="0" dirty="0" smtClean="0"/>
              <a:t> in favor of a monastic life. But rather, she has been disciplined into a more “sensible” form of financial management where she can still purchase the designer goods upon which her identity is predicated. Though we, as viewers, are not to emulate all of </a:t>
            </a:r>
            <a:r>
              <a:rPr lang="en-US" baseline="0" dirty="0" err="1" smtClean="0"/>
              <a:t>Bloomwood’s</a:t>
            </a:r>
            <a:r>
              <a:rPr lang="en-US" baseline="0" dirty="0" smtClean="0"/>
              <a:t> behaviors, the film takes great pains to demonstrate the ways in which </a:t>
            </a:r>
            <a:r>
              <a:rPr lang="en-US" baseline="0" dirty="0" err="1" smtClean="0"/>
              <a:t>Bloomwood’s</a:t>
            </a:r>
            <a:r>
              <a:rPr lang="en-US" baseline="0" dirty="0" smtClean="0"/>
              <a:t> connection to her wardrobe is not just a superficial one, but a deep, ideological one. </a:t>
            </a:r>
            <a:endParaRPr lang="en-US" dirty="0"/>
          </a:p>
        </p:txBody>
      </p:sp>
      <p:sp>
        <p:nvSpPr>
          <p:cNvPr id="4" name="Slide Number Placeholder 3"/>
          <p:cNvSpPr>
            <a:spLocks noGrp="1"/>
          </p:cNvSpPr>
          <p:nvPr>
            <p:ph type="sldNum" sz="quarter" idx="10"/>
          </p:nvPr>
        </p:nvSpPr>
        <p:spPr/>
        <p:txBody>
          <a:bodyPr/>
          <a:lstStyle/>
          <a:p>
            <a:fld id="{08BD7E9C-7FC0-2C42-A54D-EB423124A728}" type="slidenum">
              <a:rPr lang="en-US" smtClean="0"/>
              <a:t>4</a:t>
            </a:fld>
            <a:endParaRPr lang="en-US"/>
          </a:p>
        </p:txBody>
      </p:sp>
    </p:spTree>
    <p:extLst>
      <p:ext uri="{BB962C8B-B14F-4D97-AF65-F5344CB8AC3E}">
        <p14:creationId xmlns:p14="http://schemas.microsoft.com/office/powerpoint/2010/main" val="59529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advertising</a:t>
            </a:r>
            <a:r>
              <a:rPr lang="en-US" baseline="0" dirty="0" smtClean="0"/>
              <a:t> aspirational identity women are targeted far more often than men. Takeyama uses the examples of the biweekly magazine </a:t>
            </a:r>
            <a:r>
              <a:rPr lang="en-US" i="1" baseline="0" dirty="0" err="1" smtClean="0"/>
              <a:t>Hanako</a:t>
            </a:r>
            <a:r>
              <a:rPr lang="en-US" i="1" baseline="0" dirty="0" smtClean="0"/>
              <a:t> </a:t>
            </a:r>
            <a:r>
              <a:rPr lang="en-US" i="0" baseline="0" dirty="0" smtClean="0"/>
              <a:t>which she states, “reproduced the association between social emancipation and consumption” (30). In the Western world advertisers have been selling an image or a lifestyle to consumers since the early 20</a:t>
            </a:r>
            <a:r>
              <a:rPr lang="en-US" i="0" baseline="30000" dirty="0" smtClean="0"/>
              <a:t>th</a:t>
            </a:r>
            <a:r>
              <a:rPr lang="en-US" i="0" baseline="0" dirty="0" smtClean="0"/>
              <a:t> century. Where advertisements used to clearly advertise a good or service, the last century has seen a marked shift to advertising an imagined potential self and an aspiration. Conversely, advertisers have played on women’s anxieties around performing “correct” femininity, wifehood, and motherhood for everything from baby food to beer. Because the societal construction of gender places greater emphasis on a woman’s physical appearance and performance within the private realm of the home, advertisers have been able to successfully market thousands of products under the guise that they will somehow help the consumer achieve ideal feminine </a:t>
            </a:r>
            <a:r>
              <a:rPr lang="en-US" i="0" baseline="0" dirty="0" err="1" smtClean="0"/>
              <a:t>subjecthood</a:t>
            </a:r>
            <a:r>
              <a:rPr lang="en-US" i="0" baseline="0" dirty="0" smtClean="0"/>
              <a:t>. </a:t>
            </a:r>
            <a:endParaRPr lang="en-US" i="1" dirty="0"/>
          </a:p>
        </p:txBody>
      </p:sp>
      <p:sp>
        <p:nvSpPr>
          <p:cNvPr id="4" name="Slide Number Placeholder 3"/>
          <p:cNvSpPr>
            <a:spLocks noGrp="1"/>
          </p:cNvSpPr>
          <p:nvPr>
            <p:ph type="sldNum" sz="quarter" idx="10"/>
          </p:nvPr>
        </p:nvSpPr>
        <p:spPr/>
        <p:txBody>
          <a:bodyPr/>
          <a:lstStyle/>
          <a:p>
            <a:fld id="{08BD7E9C-7FC0-2C42-A54D-EB423124A728}" type="slidenum">
              <a:rPr lang="en-US" smtClean="0"/>
              <a:t>5</a:t>
            </a:fld>
            <a:endParaRPr lang="en-US"/>
          </a:p>
        </p:txBody>
      </p:sp>
    </p:spTree>
    <p:extLst>
      <p:ext uri="{BB962C8B-B14F-4D97-AF65-F5344CB8AC3E}">
        <p14:creationId xmlns:p14="http://schemas.microsoft.com/office/powerpoint/2010/main" val="56324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3/7/16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hyperlink" Target="https://www.youtube.com/watch?v=ZYYCSEV-i1Y"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2802465"/>
            <a:ext cx="6815669" cy="1515533"/>
          </a:xfrm>
        </p:spPr>
        <p:txBody>
          <a:bodyPr/>
          <a:lstStyle/>
          <a:p>
            <a:r>
              <a:rPr lang="en-US" sz="4000" dirty="0" smtClean="0"/>
              <a:t>Staged Seduction:</a:t>
            </a:r>
            <a:br>
              <a:rPr lang="en-US" sz="4000" dirty="0" smtClean="0"/>
            </a:br>
            <a:r>
              <a:rPr lang="en-US" sz="4000" dirty="0" smtClean="0"/>
              <a:t>Selling Dreams in a Tokyo Host Club</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Chapter 1 </a:t>
            </a:r>
          </a:p>
          <a:p>
            <a:r>
              <a:rPr lang="en-US" dirty="0" smtClean="0"/>
              <a:t>The Consumable City </a:t>
            </a:r>
            <a:endParaRPr lang="en-US" dirty="0"/>
          </a:p>
        </p:txBody>
      </p:sp>
    </p:spTree>
    <p:extLst>
      <p:ext uri="{BB962C8B-B14F-4D97-AF65-F5344CB8AC3E}">
        <p14:creationId xmlns:p14="http://schemas.microsoft.com/office/powerpoint/2010/main" val="202634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contemporary class struggle is primarily about the battle between one’s present and future conditions. (Recall the privilege of hope)</a:t>
            </a:r>
          </a:p>
          <a:p>
            <a:r>
              <a:rPr lang="en-US" dirty="0" smtClean="0"/>
              <a:t>Further, class is also transformed from a socioeconomic and spatial category (where to belong) to an affective and temporal one (how hopeful one is about the future) </a:t>
            </a:r>
          </a:p>
          <a:p>
            <a:r>
              <a:rPr lang="en-US" dirty="0" smtClean="0"/>
              <a:t>The Host Club industry provides a site to observe the continued renewal of hopes and dreams and will largely </a:t>
            </a:r>
            <a:r>
              <a:rPr lang="en-US" smtClean="0"/>
              <a:t>go unfulfilled </a:t>
            </a:r>
            <a:endParaRPr lang="en-US"/>
          </a:p>
        </p:txBody>
      </p:sp>
    </p:spTree>
    <p:extLst>
      <p:ext uri="{BB962C8B-B14F-4D97-AF65-F5344CB8AC3E}">
        <p14:creationId xmlns:p14="http://schemas.microsoft.com/office/powerpoint/2010/main" val="96954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Consumption </a:t>
            </a:r>
          </a:p>
          <a:p>
            <a:pPr lvl="1"/>
            <a:r>
              <a:rPr lang="en-US" dirty="0" smtClean="0"/>
              <a:t>Visual, material, ideological </a:t>
            </a:r>
          </a:p>
          <a:p>
            <a:r>
              <a:rPr lang="en-US" dirty="0" smtClean="0"/>
              <a:t>Future (futuristic/future oriented) </a:t>
            </a:r>
          </a:p>
          <a:p>
            <a:r>
              <a:rPr lang="en-US" dirty="0" smtClean="0"/>
              <a:t>“ideal city” </a:t>
            </a:r>
          </a:p>
          <a:p>
            <a:r>
              <a:rPr lang="en-US" dirty="0" smtClean="0"/>
              <a:t>Class and class consciousness </a:t>
            </a:r>
          </a:p>
          <a:p>
            <a:r>
              <a:rPr lang="en-US" dirty="0" smtClean="0"/>
              <a:t>Hope/dreams</a:t>
            </a:r>
          </a:p>
          <a:p>
            <a:r>
              <a:rPr lang="en-US" dirty="0" smtClean="0"/>
              <a:t>Aspirational self </a:t>
            </a:r>
          </a:p>
          <a:p>
            <a:r>
              <a:rPr lang="en-US" dirty="0" smtClean="0"/>
              <a:t>Identity </a:t>
            </a:r>
          </a:p>
          <a:p>
            <a:r>
              <a:rPr lang="en-US" dirty="0" smtClean="0"/>
              <a:t>Lifestyle choices</a:t>
            </a:r>
          </a:p>
          <a:p>
            <a:endParaRPr lang="en-US" dirty="0"/>
          </a:p>
        </p:txBody>
      </p:sp>
    </p:spTree>
    <p:extLst>
      <p:ext uri="{BB962C8B-B14F-4D97-AF65-F5344CB8AC3E}">
        <p14:creationId xmlns:p14="http://schemas.microsoft.com/office/powerpoint/2010/main" val="24247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endParaRPr lang="en-US" dirty="0"/>
          </a:p>
        </p:txBody>
      </p:sp>
      <p:sp>
        <p:nvSpPr>
          <p:cNvPr id="3" name="Content Placeholder 2"/>
          <p:cNvSpPr>
            <a:spLocks noGrp="1"/>
          </p:cNvSpPr>
          <p:nvPr>
            <p:ph idx="1"/>
          </p:nvPr>
        </p:nvSpPr>
        <p:spPr/>
        <p:txBody>
          <a:bodyPr/>
          <a:lstStyle/>
          <a:p>
            <a:r>
              <a:rPr lang="en-US" dirty="0" smtClean="0"/>
              <a:t>1. Tokyo’s prosperous economic situation in the 1980s facilitated an increased culture of consumption </a:t>
            </a:r>
          </a:p>
          <a:p>
            <a:r>
              <a:rPr lang="en-US" dirty="0" smtClean="0"/>
              <a:t>2. Hope and the ability to dream is hampered by one’s (in)ability to envision a more prosperous future. This was greatly impacted by the economic collapse in the early 1990s </a:t>
            </a:r>
          </a:p>
          <a:p>
            <a:r>
              <a:rPr lang="en-US" dirty="0" smtClean="0"/>
              <a:t>3. Class has been transformed from a socioeconomic and spatial category to an affective and temporal one </a:t>
            </a:r>
            <a:endParaRPr lang="en-US" dirty="0"/>
          </a:p>
        </p:txBody>
      </p:sp>
    </p:spTree>
    <p:extLst>
      <p:ext uri="{BB962C8B-B14F-4D97-AF65-F5344CB8AC3E}">
        <p14:creationId xmlns:p14="http://schemas.microsoft.com/office/powerpoint/2010/main" val="34597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612" y="887542"/>
            <a:ext cx="2644877" cy="1930400"/>
          </a:xfrm>
        </p:spPr>
        <p:txBody>
          <a:bodyPr>
            <a:normAutofit/>
          </a:bodyPr>
          <a:lstStyle/>
          <a:p>
            <a:r>
              <a:rPr lang="en-US" sz="4000" dirty="0" smtClean="0"/>
              <a:t>Consumable Identity </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8199" y="887542"/>
            <a:ext cx="3278399" cy="501795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603" y="887542"/>
            <a:ext cx="3543300" cy="5105400"/>
          </a:xfrm>
          <a:prstGeom prst="rect">
            <a:avLst/>
          </a:prstGeom>
        </p:spPr>
      </p:pic>
      <p:sp>
        <p:nvSpPr>
          <p:cNvPr id="7" name="TextBox 6"/>
          <p:cNvSpPr txBox="1"/>
          <p:nvPr/>
        </p:nvSpPr>
        <p:spPr>
          <a:xfrm>
            <a:off x="1156603" y="5905500"/>
            <a:ext cx="3680009" cy="369332"/>
          </a:xfrm>
          <a:prstGeom prst="rect">
            <a:avLst/>
          </a:prstGeom>
          <a:noFill/>
        </p:spPr>
        <p:txBody>
          <a:bodyPr wrap="square" rtlCol="0">
            <a:spAutoFit/>
          </a:bodyPr>
          <a:lstStyle/>
          <a:p>
            <a:r>
              <a:rPr lang="en-US" dirty="0" smtClean="0">
                <a:hlinkClick r:id="rId5"/>
              </a:rPr>
              <a:t>Confessions of a Shopaholic</a:t>
            </a:r>
            <a:r>
              <a:rPr lang="en-US" dirty="0" smtClean="0"/>
              <a:t> (2009)</a:t>
            </a:r>
            <a:endParaRPr lang="en-US" dirty="0"/>
          </a:p>
        </p:txBody>
      </p:sp>
      <p:sp>
        <p:nvSpPr>
          <p:cNvPr id="8" name="TextBox 7"/>
          <p:cNvSpPr txBox="1"/>
          <p:nvPr/>
        </p:nvSpPr>
        <p:spPr>
          <a:xfrm>
            <a:off x="7754908" y="5905500"/>
            <a:ext cx="3049801" cy="369332"/>
          </a:xfrm>
          <a:prstGeom prst="rect">
            <a:avLst/>
          </a:prstGeom>
          <a:noFill/>
        </p:spPr>
        <p:txBody>
          <a:bodyPr wrap="square" rtlCol="0">
            <a:spAutoFit/>
          </a:bodyPr>
          <a:lstStyle/>
          <a:p>
            <a:r>
              <a:rPr lang="en-US" dirty="0" smtClean="0"/>
              <a:t>Sex and the City  (1998-2004)</a:t>
            </a:r>
            <a:endParaRPr lang="en-US" dirty="0"/>
          </a:p>
        </p:txBody>
      </p:sp>
    </p:spTree>
    <p:extLst>
      <p:ext uri="{BB962C8B-B14F-4D97-AF65-F5344CB8AC3E}">
        <p14:creationId xmlns:p14="http://schemas.microsoft.com/office/powerpoint/2010/main" val="142639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042" y="961812"/>
            <a:ext cx="9601196" cy="1303867"/>
          </a:xfrm>
        </p:spPr>
        <p:txBody>
          <a:bodyPr/>
          <a:lstStyle/>
          <a:p>
            <a:r>
              <a:rPr lang="en-US" dirty="0" smtClean="0"/>
              <a:t>Targeting Female Consumers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6974" y="2600721"/>
            <a:ext cx="6323332" cy="33178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 y="597217"/>
            <a:ext cx="3693610" cy="5455920"/>
          </a:xfrm>
          <a:prstGeom prst="rect">
            <a:avLst/>
          </a:prstGeom>
        </p:spPr>
      </p:pic>
      <p:sp>
        <p:nvSpPr>
          <p:cNvPr id="6" name="TextBox 5"/>
          <p:cNvSpPr txBox="1"/>
          <p:nvPr/>
        </p:nvSpPr>
        <p:spPr>
          <a:xfrm>
            <a:off x="775150" y="5918596"/>
            <a:ext cx="3596640" cy="369332"/>
          </a:xfrm>
          <a:prstGeom prst="rect">
            <a:avLst/>
          </a:prstGeom>
          <a:noFill/>
        </p:spPr>
        <p:txBody>
          <a:bodyPr wrap="square" rtlCol="0">
            <a:spAutoFit/>
          </a:bodyPr>
          <a:lstStyle/>
          <a:p>
            <a:r>
              <a:rPr lang="en-US" smtClean="0"/>
              <a:t>1960s British cigarette ad</a:t>
            </a:r>
            <a:endParaRPr lang="en-US"/>
          </a:p>
        </p:txBody>
      </p:sp>
      <p:sp>
        <p:nvSpPr>
          <p:cNvPr id="7" name="TextBox 6"/>
          <p:cNvSpPr txBox="1"/>
          <p:nvPr/>
        </p:nvSpPr>
        <p:spPr>
          <a:xfrm>
            <a:off x="5648960" y="5918596"/>
            <a:ext cx="4064000" cy="369332"/>
          </a:xfrm>
          <a:prstGeom prst="rect">
            <a:avLst/>
          </a:prstGeom>
          <a:noFill/>
        </p:spPr>
        <p:txBody>
          <a:bodyPr wrap="square" rtlCol="0">
            <a:spAutoFit/>
          </a:bodyPr>
          <a:lstStyle/>
          <a:p>
            <a:r>
              <a:rPr lang="en-US" smtClean="0"/>
              <a:t>2013 US diet pill ad</a:t>
            </a:r>
          </a:p>
        </p:txBody>
      </p:sp>
    </p:spTree>
    <p:extLst>
      <p:ext uri="{BB962C8B-B14F-4D97-AF65-F5344CB8AC3E}">
        <p14:creationId xmlns:p14="http://schemas.microsoft.com/office/powerpoint/2010/main" val="16331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a:t>
            </a:r>
            <a:endParaRPr lang="en-US" dirty="0"/>
          </a:p>
        </p:txBody>
      </p:sp>
      <p:sp>
        <p:nvSpPr>
          <p:cNvPr id="3" name="Content Placeholder 2"/>
          <p:cNvSpPr>
            <a:spLocks noGrp="1"/>
          </p:cNvSpPr>
          <p:nvPr>
            <p:ph idx="1"/>
          </p:nvPr>
        </p:nvSpPr>
        <p:spPr/>
        <p:txBody>
          <a:bodyPr/>
          <a:lstStyle/>
          <a:p>
            <a:r>
              <a:rPr lang="en-US" dirty="0" smtClean="0"/>
              <a:t>Tokyo economic crash of the early 1990s </a:t>
            </a:r>
          </a:p>
          <a:p>
            <a:pPr lvl="1"/>
            <a:r>
              <a:rPr lang="en-US" dirty="0" smtClean="0"/>
              <a:t>Less consumer power (lower incomes/fewer jobs) </a:t>
            </a:r>
          </a:p>
          <a:p>
            <a:pPr lvl="1"/>
            <a:r>
              <a:rPr lang="en-US" dirty="0" smtClean="0"/>
              <a:t>Loss of the ability to approximate an aspirational self via consumption </a:t>
            </a:r>
          </a:p>
          <a:p>
            <a:pPr lvl="1"/>
            <a:endParaRPr lang="en-US" dirty="0"/>
          </a:p>
          <a:p>
            <a:r>
              <a:rPr lang="en-US" dirty="0" smtClean="0"/>
              <a:t>“Hope is something to be bought and sold, literally and ideologically, as well as aspired to or abandoned” (34)</a:t>
            </a:r>
          </a:p>
          <a:p>
            <a:pPr lvl="1"/>
            <a:r>
              <a:rPr lang="en-US" dirty="0" smtClean="0"/>
              <a:t>What is Takeyama saying here?</a:t>
            </a:r>
            <a:endParaRPr lang="en-US" dirty="0"/>
          </a:p>
        </p:txBody>
      </p:sp>
    </p:spTree>
    <p:extLst>
      <p:ext uri="{BB962C8B-B14F-4D97-AF65-F5344CB8AC3E}">
        <p14:creationId xmlns:p14="http://schemas.microsoft.com/office/powerpoint/2010/main" val="13611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and the Future</a:t>
            </a:r>
            <a:endParaRPr lang="en-US" dirty="0"/>
          </a:p>
        </p:txBody>
      </p:sp>
      <p:sp>
        <p:nvSpPr>
          <p:cNvPr id="3" name="Content Placeholder 2"/>
          <p:cNvSpPr>
            <a:spLocks noGrp="1"/>
          </p:cNvSpPr>
          <p:nvPr>
            <p:ph idx="1"/>
          </p:nvPr>
        </p:nvSpPr>
        <p:spPr/>
        <p:txBody>
          <a:bodyPr/>
          <a:lstStyle/>
          <a:p>
            <a:r>
              <a:rPr lang="en-US" dirty="0" smtClean="0"/>
              <a:t>In the 1980s hope was associated with actual promises of a positive future </a:t>
            </a:r>
          </a:p>
          <a:p>
            <a:pPr lvl="1"/>
            <a:r>
              <a:rPr lang="en-US" dirty="0" smtClean="0"/>
              <a:t>Having hope was the ability to imagine yourself in a more affluent or brighter future </a:t>
            </a:r>
          </a:p>
          <a:p>
            <a:r>
              <a:rPr lang="en-US" dirty="0" smtClean="0"/>
              <a:t>In the recession era, hope has become associated with avoiding an unwanted future  </a:t>
            </a:r>
          </a:p>
          <a:p>
            <a:pPr lvl="1"/>
            <a:r>
              <a:rPr lang="en-US" dirty="0" smtClean="0"/>
              <a:t>Rather than dreaming about what you might accomplish or become, hope was articulated as the ability to avoid a less desirable future </a:t>
            </a:r>
            <a:endParaRPr lang="en-US" dirty="0"/>
          </a:p>
        </p:txBody>
      </p:sp>
    </p:spTree>
    <p:extLst>
      <p:ext uri="{BB962C8B-B14F-4D97-AF65-F5344CB8AC3E}">
        <p14:creationId xmlns:p14="http://schemas.microsoft.com/office/powerpoint/2010/main" val="47952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and the Future </a:t>
            </a:r>
            <a:endParaRPr lang="en-US" dirty="0"/>
          </a:p>
        </p:txBody>
      </p:sp>
      <p:sp>
        <p:nvSpPr>
          <p:cNvPr id="3" name="Content Placeholder 2"/>
          <p:cNvSpPr>
            <a:spLocks noGrp="1"/>
          </p:cNvSpPr>
          <p:nvPr>
            <p:ph idx="1"/>
          </p:nvPr>
        </p:nvSpPr>
        <p:spPr/>
        <p:txBody>
          <a:bodyPr/>
          <a:lstStyle/>
          <a:p>
            <a:r>
              <a:rPr lang="en-US" dirty="0" smtClean="0"/>
              <a:t>Hope has become a commodity </a:t>
            </a:r>
          </a:p>
          <a:p>
            <a:pPr lvl="1"/>
            <a:r>
              <a:rPr lang="en-US" dirty="0" smtClean="0"/>
              <a:t>Can you think about how privilege functions in this space? Who has the privilege to be hopeful or have hope?</a:t>
            </a:r>
          </a:p>
          <a:p>
            <a:r>
              <a:rPr lang="en-US" dirty="0" smtClean="0"/>
              <a:t>The ability to imagine an alternative, less bleak future has become a very class-based privilege </a:t>
            </a:r>
          </a:p>
          <a:p>
            <a:pPr lvl="1"/>
            <a:r>
              <a:rPr lang="en-US" dirty="0" smtClean="0"/>
              <a:t>Those who have cultural, socioeconomic capital can afford (literally and metaphorically) to dream </a:t>
            </a:r>
            <a:endParaRPr lang="en-US" dirty="0"/>
          </a:p>
        </p:txBody>
      </p:sp>
    </p:spTree>
    <p:extLst>
      <p:ext uri="{BB962C8B-B14F-4D97-AF65-F5344CB8AC3E}">
        <p14:creationId xmlns:p14="http://schemas.microsoft.com/office/powerpoint/2010/main" val="54186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a:t>
            </a:r>
            <a:endParaRPr lang="en-US" dirty="0"/>
          </a:p>
        </p:txBody>
      </p:sp>
      <p:sp>
        <p:nvSpPr>
          <p:cNvPr id="3" name="Content Placeholder 2"/>
          <p:cNvSpPr>
            <a:spLocks noGrp="1"/>
          </p:cNvSpPr>
          <p:nvPr>
            <p:ph idx="1"/>
          </p:nvPr>
        </p:nvSpPr>
        <p:spPr/>
        <p:txBody>
          <a:bodyPr/>
          <a:lstStyle/>
          <a:p>
            <a:r>
              <a:rPr lang="en-US" dirty="0" smtClean="0"/>
              <a:t>What are some preconceptions you have about pleasure districts like Kabuki-</a:t>
            </a:r>
            <a:r>
              <a:rPr lang="en-US" dirty="0" err="1" smtClean="0"/>
              <a:t>cho</a:t>
            </a:r>
            <a:r>
              <a:rPr lang="en-US" dirty="0" smtClean="0"/>
              <a:t>? </a:t>
            </a:r>
          </a:p>
          <a:p>
            <a:pPr lvl="1"/>
            <a:r>
              <a:rPr lang="en-US" dirty="0" smtClean="0"/>
              <a:t>How has intimacy (and intimate labor) been </a:t>
            </a:r>
            <a:r>
              <a:rPr lang="en-US" dirty="0" err="1" smtClean="0"/>
              <a:t>femininized</a:t>
            </a:r>
            <a:r>
              <a:rPr lang="en-US" dirty="0" smtClean="0"/>
              <a:t>? </a:t>
            </a:r>
            <a:endParaRPr lang="en-US" dirty="0"/>
          </a:p>
          <a:p>
            <a:r>
              <a:rPr lang="en-US" dirty="0" smtClean="0"/>
              <a:t>Kabuki-</a:t>
            </a:r>
            <a:r>
              <a:rPr lang="en-US" dirty="0" err="1" smtClean="0"/>
              <a:t>cho</a:t>
            </a:r>
            <a:r>
              <a:rPr lang="en-US" dirty="0" smtClean="0"/>
              <a:t> “offers the chance to dream for non-elite Japanese youth” (36)</a:t>
            </a:r>
          </a:p>
          <a:p>
            <a:pPr lvl="1"/>
            <a:r>
              <a:rPr lang="en-US" dirty="0" smtClean="0"/>
              <a:t>Host Clubs offer a space where women (whose sociocultural identity has been sold to them as rooted in practices of hyper-consumption) are allowed to dream (37) </a:t>
            </a:r>
          </a:p>
          <a:p>
            <a:endParaRPr lang="en-US" dirty="0"/>
          </a:p>
        </p:txBody>
      </p:sp>
    </p:spTree>
    <p:extLst>
      <p:ext uri="{BB962C8B-B14F-4D97-AF65-F5344CB8AC3E}">
        <p14:creationId xmlns:p14="http://schemas.microsoft.com/office/powerpoint/2010/main" val="619469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454</TotalTime>
  <Words>1358</Words>
  <Application>Microsoft Macintosh PowerPoint</Application>
  <PresentationFormat>Custom</PresentationFormat>
  <Paragraphs>63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Staged Seduction: Selling Dreams in a Tokyo Host Club </vt:lpstr>
      <vt:lpstr>Key Words </vt:lpstr>
      <vt:lpstr>Chapter Summary </vt:lpstr>
      <vt:lpstr>Consumable Identity </vt:lpstr>
      <vt:lpstr>Targeting Female Consumers </vt:lpstr>
      <vt:lpstr>Hope </vt:lpstr>
      <vt:lpstr>Hope and the Future</vt:lpstr>
      <vt:lpstr>Class and the Future </vt:lpstr>
      <vt:lpstr>Fantasy</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Staged Seduction: Selling Dreams in a Tokyo Host Club </dc:title>
  <dc:creator>Elizabeth Stigler</dc:creator>
  <cp:lastModifiedBy>Akiko Takeyama</cp:lastModifiedBy>
  <cp:revision>23</cp:revision>
  <dcterms:created xsi:type="dcterms:W3CDTF">2016-03-07T15:32:57Z</dcterms:created>
  <dcterms:modified xsi:type="dcterms:W3CDTF">2016-03-08T02:09:17Z</dcterms:modified>
</cp:coreProperties>
</file>